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  <p:sldId id="264" r:id="rId11"/>
    <p:sldId id="267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1E4AA-6345-4C41-9950-473C94DF5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A96866-B857-4FDE-B967-C443CEE630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93F33-2738-4329-BB70-027C078F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B04F7-D637-4347-BA86-75C80C935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94790-740E-402E-8993-702CA966C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1239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B3C36-10DE-45E5-82DC-DBB05E1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D9C6A7-2F10-4D48-8879-E6A29E353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8E2CB-3738-4EEC-9CAE-A51049A52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5ED31-92D4-461E-A973-D99E55836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9BD14-728B-412F-9992-AED737339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68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98B384-209B-47BD-B18F-345D84DA81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1F9D96-B0B0-40AA-B675-C93CB6ABA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226C4-5662-4CBF-86CA-AAE5864D9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7A3FCA-8473-487A-9A28-BC11AD44D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25E9C-9AC6-4506-A7AF-B912646B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6106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314C0-9B79-41F4-8710-E5A42AD44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5DB75-FEB0-41AA-B863-D9D43501F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C3DE3-91D5-4BE9-85C4-EA2C8F908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DBDF9-FDF8-4D55-98D4-078893D44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0B725-6CB3-4A6F-8509-6CC3E5051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0382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0DBEE-0216-4518-992C-002D43E4B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6A1E0-FA5A-4E4E-B102-20E59CBA4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641DD-69D0-4AC0-B234-632BEED83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4B2DF-1C47-427D-B169-074A40E1D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614E2-DA08-4C51-A98F-30C97AF08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4508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442C2-E8CE-4A99-B15C-F602CC3F9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AAF58-C319-4A94-9CEE-4AC674D05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9BCAD5-8950-4EC8-BF81-476F911C0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CFDC2-CFDE-43A2-A047-5138B6DD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D6552-5227-49AD-8525-6DCC9344F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A7243-175E-4D57-BC61-B8D5AF144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924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EA738-DE47-4FDD-B0EE-A3B2D70F4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0BA7B-6F1A-4C3B-92B7-D8D9E4834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2CE178-4D1D-4624-9E7C-C6A5982DE2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449251-A464-4888-8176-E69CA66CA2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EF5B13-AEA8-4AD7-AFC2-2DABEC8B7F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690B58-FEB1-4E7B-A3F3-5A96AA62D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ADADB1-3EDB-4880-97DE-8029C7276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09A869-F0ED-4B35-8B0C-130F2DF2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6846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3DF93-2588-463C-AA76-5399CA529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02AA90-89AA-4B6A-B14F-A449363EC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143AD-4268-4D32-A651-113C9CFE0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B1F5-7418-4BBB-AD27-22E93E98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544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9C998E-AF4D-42A8-90A4-F526A589E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6CCB04-2D2E-44BD-8EAB-94FE20EF1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C9764-9F3E-42FC-AA65-50116133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9941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46689-F46A-4B0D-9B7E-2FF876629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8693A-1A98-477F-BEA6-2835F8A40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F2623B-2CBB-4303-962D-78771681D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DAE3C-7371-4A0D-811F-282625F13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69D03-B897-43CA-BF33-5EF5EB5D7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303953-5080-417F-A0F2-F8DE0FCE1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0796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B4246-E84E-4BA3-8D73-209DB68EF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0CD108-3FA8-42F1-A360-798DBA5D89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2C772-30BE-48E5-B3F7-BFFB134D9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A1DBD3-93DB-4936-A910-F9591CD26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A8F14-B86C-421E-811F-3DBF608AD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164B9-2D77-4AF2-9AB0-6586BF82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3619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370878-904F-4DAA-BEC8-CC10B8AA3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73EC21-0528-4054-B516-66B9FDD65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3DCE1-386A-4052-999C-110481D5E0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8F1E0-24AF-435E-9477-3E9253D1E9F8}" type="datetimeFigureOut">
              <a:rPr lang="en-CA" smtClean="0"/>
              <a:t>2019-06-23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23434-58C9-4646-874D-D71CC530A1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4FD9D-61D8-40C2-A6BC-827A19503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0CD47-B93C-401E-B16F-72D48AB1D2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9737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allethub.com/edu/fattest-cities-in-america/10532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amanetwork.com/journals/jamainternalmedicine/fullarticle/2530901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F9D6CE-FCAE-4E85-BC51-B648FAF3BB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CA" sz="4200"/>
              <a:t>The impact of venue frequency on American Health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293714-5778-4A9D-B4B4-71F48B9A5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endParaRPr lang="en-C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8424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495B-76FA-4003-9873-9DE7D4275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Neighbourhood Counts and Venues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515CBD-2F4D-4E4F-BF22-3C503CBAD9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Portland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85635-600F-4F54-9184-46B87E81B2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/>
              <a:t>94 Neighbourhoods Collected</a:t>
            </a:r>
          </a:p>
          <a:p>
            <a:r>
              <a:rPr lang="en-CA" dirty="0"/>
              <a:t>2650 Venues Collected (after removing duplicates)</a:t>
            </a:r>
          </a:p>
          <a:p>
            <a:pPr lvl="1"/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2FE534-3F58-4F25-AE01-BA6BD880D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 err="1"/>
              <a:t>Memhpis</a:t>
            </a:r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46D984-C46D-4940-953A-9B6CDD89CE8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CA" dirty="0"/>
              <a:t>83 Neighbourhoods Collected</a:t>
            </a:r>
          </a:p>
          <a:p>
            <a:r>
              <a:rPr lang="en-CA" dirty="0"/>
              <a:t>2002 Venues Collected (after removing duplicates)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8E5740-43C6-4554-8842-980A930E5F47}"/>
              </a:ext>
            </a:extLst>
          </p:cNvPr>
          <p:cNvSpPr txBox="1"/>
          <p:nvPr/>
        </p:nvSpPr>
        <p:spPr>
          <a:xfrm>
            <a:off x="838200" y="5820331"/>
            <a:ext cx="10515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*While there is a difference in sample size, 2 Population Z-Score tests account for that difference</a:t>
            </a:r>
          </a:p>
        </p:txBody>
      </p:sp>
    </p:spTree>
    <p:extLst>
      <p:ext uri="{BB962C8B-B14F-4D97-AF65-F5344CB8AC3E}">
        <p14:creationId xmlns:p14="http://schemas.microsoft.com/office/powerpoint/2010/main" val="2273754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495B-76FA-4003-9873-9DE7D4275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CA" dirty="0"/>
              <a:t>Final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85635-600F-4F54-9184-46B87E81B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714946" cy="4351338"/>
          </a:xfrm>
        </p:spPr>
        <p:txBody>
          <a:bodyPr>
            <a:normAutofit/>
          </a:bodyPr>
          <a:lstStyle/>
          <a:p>
            <a:r>
              <a:rPr lang="en-CA" sz="2000" dirty="0"/>
              <a:t>Venue Counts divided by total number of venues for percent composition</a:t>
            </a:r>
          </a:p>
          <a:p>
            <a:r>
              <a:rPr lang="en-CA" sz="2000" dirty="0"/>
              <a:t>2 Population Z-Score found the “Fast Food” and “Discount Stores” category differences were statistically significant when comparing the two cities (indicated by stars)</a:t>
            </a:r>
          </a:p>
          <a:p>
            <a:pPr marL="0" indent="0">
              <a:buNone/>
            </a:pPr>
            <a:r>
              <a:rPr lang="en-CA" sz="2000" dirty="0"/>
              <a:t> </a:t>
            </a:r>
          </a:p>
          <a:p>
            <a:endParaRPr lang="en-CA" sz="2000" dirty="0"/>
          </a:p>
          <a:p>
            <a:pPr lvl="1"/>
            <a:endParaRPr lang="en-CA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B96BBE-BCA1-41E5-A0FF-DA3908B80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1836738"/>
            <a:ext cx="7848600" cy="4092374"/>
          </a:xfrm>
          <a:prstGeom prst="rect">
            <a:avLst/>
          </a:prstGeom>
        </p:spPr>
      </p:pic>
      <p:sp>
        <p:nvSpPr>
          <p:cNvPr id="7" name="Star: 5 Points 6">
            <a:extLst>
              <a:ext uri="{FF2B5EF4-FFF2-40B4-BE49-F238E27FC236}">
                <a16:creationId xmlns:a16="http://schemas.microsoft.com/office/drawing/2014/main" id="{3376DD57-B25E-459E-89C3-9831CB8DAB2A}"/>
              </a:ext>
            </a:extLst>
          </p:cNvPr>
          <p:cNvSpPr/>
          <p:nvPr/>
        </p:nvSpPr>
        <p:spPr>
          <a:xfrm>
            <a:off x="7211505" y="5929112"/>
            <a:ext cx="527901" cy="43363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Star: 5 Points 12">
            <a:extLst>
              <a:ext uri="{FF2B5EF4-FFF2-40B4-BE49-F238E27FC236}">
                <a16:creationId xmlns:a16="http://schemas.microsoft.com/office/drawing/2014/main" id="{B0E48056-175F-487E-ACDF-AD1829432469}"/>
              </a:ext>
            </a:extLst>
          </p:cNvPr>
          <p:cNvSpPr/>
          <p:nvPr/>
        </p:nvSpPr>
        <p:spPr>
          <a:xfrm>
            <a:off x="10597299" y="5929111"/>
            <a:ext cx="527901" cy="43363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3404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6D44F-0229-47B2-BD51-34D0DF25D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95E2C-C263-44ED-A4E3-50E4B1C51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Using neighbourhoods to query venues is inefficient and may leave gaps. This could be improved by using a grid system to set equidistant queries within city border lines</a:t>
            </a:r>
          </a:p>
          <a:p>
            <a:r>
              <a:rPr lang="en-CA" dirty="0"/>
              <a:t>The Foursquare API limits the number of return results with a free account potentially reducing true results – upgrading may improve data quality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09110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6660DF2-46DD-4E5A-868C-5CEC7F56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Final Remarks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5DFD4A-6F81-4341-964B-0E978848D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2186"/>
            <a:ext cx="10515600" cy="4351338"/>
          </a:xfrm>
        </p:spPr>
        <p:txBody>
          <a:bodyPr/>
          <a:lstStyle/>
          <a:p>
            <a:r>
              <a:rPr lang="en-CA" dirty="0"/>
              <a:t>While statistically significant differences were found in 2 categories (“Fast Food Restaurants” and “Discount Stores”), much more could be learned from other categories (which may serve as superior predictors of population health)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88752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C07C9-14BF-4918-AEF8-F2A3FA672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ED705-DF1E-4BE3-B2EC-8BB4CD0AC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>
                <a:hlinkClick r:id="rId2"/>
              </a:rPr>
              <a:t>Wallethub</a:t>
            </a:r>
            <a:r>
              <a:rPr lang="en-CA" dirty="0"/>
              <a:t> ranked 100 American cities based on their health</a:t>
            </a:r>
          </a:p>
          <a:p>
            <a:pPr lvl="1"/>
            <a:r>
              <a:rPr lang="en-CA" dirty="0"/>
              <a:t>This health metric included accounted for weight, consequences of health conditions, diet composition, and physical fitness.</a:t>
            </a:r>
          </a:p>
          <a:p>
            <a:r>
              <a:rPr lang="en-CA" dirty="0"/>
              <a:t>Since the foursquare data must be used, could there be significant differences in venue frequency between these two cities?</a:t>
            </a:r>
          </a:p>
          <a:p>
            <a:r>
              <a:rPr lang="en-CA" dirty="0"/>
              <a:t>If there are significant differences, should governments implement restrictions? Could this location data influence future business placement?</a:t>
            </a:r>
          </a:p>
          <a:p>
            <a:pPr marL="457200" lvl="1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97529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2C057-1313-47D5-91A3-3917FEDCA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Portland and Memphis?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2218A-3998-45B8-8463-D897C2DB0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Portland</a:t>
            </a:r>
          </a:p>
          <a:p>
            <a:pPr lvl="1"/>
            <a:r>
              <a:rPr lang="en-CA" dirty="0"/>
              <a:t>Rank: 97/100 (one of the healthiest cities</a:t>
            </a:r>
          </a:p>
          <a:p>
            <a:pPr lvl="1"/>
            <a:r>
              <a:rPr lang="en-CA" dirty="0"/>
              <a:t>Population: </a:t>
            </a:r>
          </a:p>
          <a:p>
            <a:endParaRPr lang="en-CA" dirty="0"/>
          </a:p>
          <a:p>
            <a:r>
              <a:rPr lang="en-CA" dirty="0"/>
              <a:t>Oregon</a:t>
            </a:r>
          </a:p>
          <a:p>
            <a:pPr lvl="1"/>
            <a:r>
              <a:rPr lang="en-CA" dirty="0"/>
              <a:t>Rank: 97/100 (one of the healthiest cities</a:t>
            </a:r>
          </a:p>
          <a:p>
            <a:pPr lvl="1"/>
            <a:r>
              <a:rPr lang="en-CA" dirty="0"/>
              <a:t>Population: </a:t>
            </a:r>
          </a:p>
          <a:p>
            <a:r>
              <a:rPr lang="en-CA" dirty="0"/>
              <a:t>Choosing Portland and Oregon allows us to compare cities on the opposite scale without having to adjust for population size</a:t>
            </a:r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97568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495B-76FA-4003-9873-9DE7D4275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A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85635-600F-4F54-9184-46B87E81B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CA" dirty="0"/>
              <a:t>List of neighbourhoods for Portland and Memphis were scraped from Wikipedia</a:t>
            </a:r>
          </a:p>
          <a:p>
            <a:r>
              <a:rPr lang="en-CA" dirty="0"/>
              <a:t>Duplicates and Split neighbourhoods handled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0D8FDD-DCE8-4ADB-BD48-3B5B6442E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" y="3371850"/>
            <a:ext cx="5960322" cy="31932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2C048D-F9B7-4CD7-B80B-5D271B88BEDE}"/>
              </a:ext>
            </a:extLst>
          </p:cNvPr>
          <p:cNvSpPr txBox="1"/>
          <p:nvPr/>
        </p:nvSpPr>
        <p:spPr>
          <a:xfrm>
            <a:off x="6496790" y="3371850"/>
            <a:ext cx="534087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800" dirty="0"/>
              <a:t>Coordinates for those neighbourhoods acquired using </a:t>
            </a:r>
            <a:r>
              <a:rPr lang="en-CA" sz="2800" u="sng" dirty="0" err="1"/>
              <a:t>Nominatim</a:t>
            </a:r>
            <a:r>
              <a:rPr lang="en-CA" sz="2800" dirty="0"/>
              <a:t> geolocator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800" dirty="0"/>
              <a:t>Iterated through coordinates and queried foursquare for venues in 2.5kilometer radius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98471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495B-76FA-4003-9873-9DE7D4275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acquisition and cleaning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85635-600F-4F54-9184-46B87E81B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Duplicate venues removed</a:t>
            </a:r>
          </a:p>
          <a:p>
            <a:r>
              <a:rPr lang="en-CA" dirty="0"/>
              <a:t>Venues sorted by ‘Venue Category’ and broken into 4 subcategories: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Fast Food Restaurants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Grocery Stores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Gym / Fitness Centers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Discount Stores (Dollar Stores)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25979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14E12-D259-4432-83C0-1C5DB919B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A" dirty="0"/>
              <a:t>Feature Selection Justification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4B363F-7275-4DAA-992F-DA1D1C1982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630864" cy="43513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CA" b="1" u="sng" dirty="0"/>
              <a:t>Fast Food</a:t>
            </a:r>
          </a:p>
          <a:p>
            <a:r>
              <a:rPr lang="en-CA" sz="2000" dirty="0"/>
              <a:t>Larger numbers imply increased consumption of fast food</a:t>
            </a:r>
          </a:p>
          <a:p>
            <a:r>
              <a:rPr lang="en-CA" sz="2000" dirty="0"/>
              <a:t>Lower numbers imply reduced consumption of fast food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5C2CEA34-C810-4009-A991-EA861E4DFEBA}"/>
              </a:ext>
            </a:extLst>
          </p:cNvPr>
          <p:cNvSpPr txBox="1">
            <a:spLocks/>
          </p:cNvSpPr>
          <p:nvPr/>
        </p:nvSpPr>
        <p:spPr>
          <a:xfrm>
            <a:off x="3469064" y="1825625"/>
            <a:ext cx="2630864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b="1" u="sng" dirty="0"/>
              <a:t>Grocery Stores</a:t>
            </a:r>
          </a:p>
          <a:p>
            <a:r>
              <a:rPr lang="en-CA" sz="2000" dirty="0"/>
              <a:t>Grocery stores grant access to healthier food options</a:t>
            </a:r>
          </a:p>
          <a:p>
            <a:r>
              <a:rPr lang="en-CA" sz="2000" dirty="0"/>
              <a:t>Larger number of grocery stores implies more customers</a:t>
            </a:r>
          </a:p>
          <a:p>
            <a:r>
              <a:rPr lang="en-CA" sz="2000" dirty="0"/>
              <a:t>Smaller number implies fewer customers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D4E1837C-0A13-4716-8553-F78FB937223D}"/>
              </a:ext>
            </a:extLst>
          </p:cNvPr>
          <p:cNvSpPr txBox="1">
            <a:spLocks/>
          </p:cNvSpPr>
          <p:nvPr/>
        </p:nvSpPr>
        <p:spPr>
          <a:xfrm>
            <a:off x="6099928" y="1825625"/>
            <a:ext cx="2630864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b="1" u="sng" dirty="0"/>
              <a:t>Fitness Centres</a:t>
            </a:r>
          </a:p>
          <a:p>
            <a:r>
              <a:rPr lang="en-CA" sz="3000" baseline="-25000" dirty="0"/>
              <a:t>Provide outlet for physical activity</a:t>
            </a:r>
          </a:p>
          <a:p>
            <a:r>
              <a:rPr lang="en-CA" sz="3000" baseline="-25000" dirty="0"/>
              <a:t>Larger numbers imply increased membership numbers</a:t>
            </a:r>
          </a:p>
          <a:p>
            <a:r>
              <a:rPr lang="en-CA" sz="3000" baseline="-25000" dirty="0"/>
              <a:t>Smaller numbers imply reduced membership numbers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83E58487-5233-4373-BC01-D6523C02E73B}"/>
              </a:ext>
            </a:extLst>
          </p:cNvPr>
          <p:cNvSpPr txBox="1">
            <a:spLocks/>
          </p:cNvSpPr>
          <p:nvPr/>
        </p:nvSpPr>
        <p:spPr>
          <a:xfrm>
            <a:off x="8722936" y="1825625"/>
            <a:ext cx="2630864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b="1" u="sng" dirty="0"/>
              <a:t>Discount Stores</a:t>
            </a:r>
          </a:p>
          <a:p>
            <a:r>
              <a:rPr lang="en-US" sz="2200" dirty="0">
                <a:hlinkClick r:id="rId2"/>
              </a:rPr>
              <a:t>People who consume the most subsidized foods have a 37 percent greater risk of obesity than those who consume the least</a:t>
            </a:r>
            <a:endParaRPr lang="en-CA" sz="2200" dirty="0"/>
          </a:p>
          <a:p>
            <a:r>
              <a:rPr lang="en-CA" sz="2200" dirty="0"/>
              <a:t>Larger number may imply lower-income regions</a:t>
            </a:r>
          </a:p>
          <a:p>
            <a:r>
              <a:rPr lang="en-CA" sz="2200" dirty="0"/>
              <a:t>Larger number implies increased consumption of subsidized foods </a:t>
            </a:r>
          </a:p>
        </p:txBody>
      </p:sp>
    </p:spTree>
    <p:extLst>
      <p:ext uri="{BB962C8B-B14F-4D97-AF65-F5344CB8AC3E}">
        <p14:creationId xmlns:p14="http://schemas.microsoft.com/office/powerpoint/2010/main" val="1791762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495B-76FA-4003-9873-9DE7D4275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Neighbourhood Visualization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515CBD-2F4D-4E4F-BF22-3C503CBAD9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CA" dirty="0"/>
              <a:t>Portland – 94 Neighbourhoods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2FE534-3F58-4F25-AE01-BA6BD880D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CA" dirty="0"/>
              <a:t>Memphis – 83 Neighbourhoods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71E8B7D-4003-44AA-AA38-76B9AD862B3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172200" y="2601799"/>
            <a:ext cx="5183188" cy="3587864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FEA0929-B036-4D89-A425-342BB9BF1A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33258" y="2505075"/>
            <a:ext cx="4770846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07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495B-76FA-4003-9873-9DE7D4275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Neighbourhood Counts and Venues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515CBD-2F4D-4E4F-BF22-3C503CBAD9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CA" dirty="0"/>
              <a:t>Portland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85635-600F-4F54-9184-46B87E81B2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/>
              <a:t>94 Neighbourhoods Collected</a:t>
            </a:r>
          </a:p>
          <a:p>
            <a:r>
              <a:rPr lang="en-CA" dirty="0"/>
              <a:t>2650 Venues Collected (after removing duplicates)</a:t>
            </a:r>
          </a:p>
          <a:p>
            <a:pPr lvl="1"/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2FE534-3F58-4F25-AE01-BA6BD880D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CA" dirty="0"/>
              <a:t>Memphis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46D984-C46D-4940-953A-9B6CDD89CE8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CA" dirty="0"/>
              <a:t>83 Neighbourhoods Collected</a:t>
            </a:r>
          </a:p>
          <a:p>
            <a:r>
              <a:rPr lang="en-CA" dirty="0"/>
              <a:t>2002 Venues Collected (after removing duplicates)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8E5740-43C6-4554-8842-980A930E5F47}"/>
              </a:ext>
            </a:extLst>
          </p:cNvPr>
          <p:cNvSpPr txBox="1"/>
          <p:nvPr/>
        </p:nvSpPr>
        <p:spPr>
          <a:xfrm>
            <a:off x="838200" y="5820331"/>
            <a:ext cx="10515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*While there is a difference in sample size, 2 Population Z-Score tests account for that difference</a:t>
            </a:r>
          </a:p>
        </p:txBody>
      </p:sp>
    </p:spTree>
    <p:extLst>
      <p:ext uri="{BB962C8B-B14F-4D97-AF65-F5344CB8AC3E}">
        <p14:creationId xmlns:p14="http://schemas.microsoft.com/office/powerpoint/2010/main" val="1876829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495B-76FA-4003-9873-9DE7D4275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CA" dirty="0"/>
              <a:t>Venue Visualization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515CBD-2F4D-4E4F-BF22-3C503CBAD9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CA" dirty="0"/>
              <a:t>Portland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2FE534-3F58-4F25-AE01-BA6BD880D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95619"/>
            <a:ext cx="5183188" cy="509456"/>
          </a:xfrm>
        </p:spPr>
        <p:txBody>
          <a:bodyPr/>
          <a:lstStyle/>
          <a:p>
            <a:pPr algn="ctr"/>
            <a:r>
              <a:rPr lang="en-CA" dirty="0"/>
              <a:t>Memphis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0BDE586-80B0-4713-AFEA-DBBBA7F97D1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172200" y="2528861"/>
            <a:ext cx="5183188" cy="3637016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977D42A-8F63-4A9C-BED2-E818CE00CA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14099" y="2505075"/>
            <a:ext cx="4809164" cy="3684588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BFCD192C-3E5C-4851-9090-491451C90E13}"/>
              </a:ext>
            </a:extLst>
          </p:cNvPr>
          <p:cNvSpPr/>
          <p:nvPr/>
        </p:nvSpPr>
        <p:spPr>
          <a:xfrm>
            <a:off x="9479052" y="995979"/>
            <a:ext cx="226244" cy="19346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5A5188B-FA70-4A8D-9FA0-7EEBAC278415}"/>
              </a:ext>
            </a:extLst>
          </p:cNvPr>
          <p:cNvSpPr/>
          <p:nvPr/>
        </p:nvSpPr>
        <p:spPr>
          <a:xfrm>
            <a:off x="9479052" y="1301633"/>
            <a:ext cx="226244" cy="1934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E1FD8A3-DAD6-4159-B4E8-0E873B7C8308}"/>
              </a:ext>
            </a:extLst>
          </p:cNvPr>
          <p:cNvSpPr/>
          <p:nvPr/>
        </p:nvSpPr>
        <p:spPr>
          <a:xfrm>
            <a:off x="9479052" y="1574881"/>
            <a:ext cx="226244" cy="19346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C910AE8-7B5C-407E-B396-2D6142612C79}"/>
              </a:ext>
            </a:extLst>
          </p:cNvPr>
          <p:cNvSpPr/>
          <p:nvPr/>
        </p:nvSpPr>
        <p:spPr>
          <a:xfrm>
            <a:off x="9479052" y="1869915"/>
            <a:ext cx="226244" cy="193468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F2CA9D-822E-4E66-8971-848B3B104E59}"/>
              </a:ext>
            </a:extLst>
          </p:cNvPr>
          <p:cNvSpPr txBox="1"/>
          <p:nvPr/>
        </p:nvSpPr>
        <p:spPr>
          <a:xfrm>
            <a:off x="9745761" y="908047"/>
            <a:ext cx="22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Fast Food Restaurants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496013-78B4-4A0B-B545-CB8BD0EED9B0}"/>
              </a:ext>
            </a:extLst>
          </p:cNvPr>
          <p:cNvSpPr txBox="1"/>
          <p:nvPr/>
        </p:nvSpPr>
        <p:spPr>
          <a:xfrm>
            <a:off x="9745761" y="1213701"/>
            <a:ext cx="22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Grocery Stores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A187BD-C05F-4D03-A7C1-A16AFB36B85A}"/>
              </a:ext>
            </a:extLst>
          </p:cNvPr>
          <p:cNvSpPr txBox="1"/>
          <p:nvPr/>
        </p:nvSpPr>
        <p:spPr>
          <a:xfrm>
            <a:off x="9745761" y="1476797"/>
            <a:ext cx="22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Discount Stores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E897D3-EFA3-4C12-B738-F3DDE01DF282}"/>
              </a:ext>
            </a:extLst>
          </p:cNvPr>
          <p:cNvSpPr txBox="1"/>
          <p:nvPr/>
        </p:nvSpPr>
        <p:spPr>
          <a:xfrm>
            <a:off x="9745761" y="1782238"/>
            <a:ext cx="22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Gym / Fitness Centers</a:t>
            </a:r>
          </a:p>
        </p:txBody>
      </p:sp>
    </p:spTree>
    <p:extLst>
      <p:ext uri="{BB962C8B-B14F-4D97-AF65-F5344CB8AC3E}">
        <p14:creationId xmlns:p14="http://schemas.microsoft.com/office/powerpoint/2010/main" val="1656871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560</Words>
  <Application>Microsoft Office PowerPoint</Application>
  <PresentationFormat>Widescreen</PresentationFormat>
  <Paragraphs>83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The impact of venue frequency on American Health</vt:lpstr>
      <vt:lpstr>Why?</vt:lpstr>
      <vt:lpstr>Why Portland and Memphis?</vt:lpstr>
      <vt:lpstr>Data acquisition and cleaning</vt:lpstr>
      <vt:lpstr>Data acquisition and cleaning (continued)</vt:lpstr>
      <vt:lpstr>Feature Selection Justification </vt:lpstr>
      <vt:lpstr>Neighbourhood Visualization</vt:lpstr>
      <vt:lpstr>Neighbourhood Counts and Venues</vt:lpstr>
      <vt:lpstr>Venue Visualization</vt:lpstr>
      <vt:lpstr>Neighbourhood Counts and Venues</vt:lpstr>
      <vt:lpstr>Final Results</vt:lpstr>
      <vt:lpstr>Future Improvements</vt:lpstr>
      <vt:lpstr>Final Remarks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impact of venue frequency on American Health</dc:title>
  <dc:creator>Daylen Mackey</dc:creator>
  <cp:lastModifiedBy>Daylen Mackey</cp:lastModifiedBy>
  <cp:revision>5</cp:revision>
  <dcterms:created xsi:type="dcterms:W3CDTF">2019-06-27T19:07:57Z</dcterms:created>
  <dcterms:modified xsi:type="dcterms:W3CDTF">2019-06-27T19:47:38Z</dcterms:modified>
</cp:coreProperties>
</file>